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4"/>
  </p:sldMasterIdLst>
  <p:notesMasterIdLst>
    <p:notesMasterId r:id="rId14"/>
  </p:notesMasterIdLst>
  <p:handoutMasterIdLst>
    <p:handoutMasterId r:id="rId15"/>
  </p:handoutMasterIdLst>
  <p:sldIdLst>
    <p:sldId id="256" r:id="rId5"/>
    <p:sldId id="4452" r:id="rId6"/>
    <p:sldId id="4434" r:id="rId7"/>
    <p:sldId id="4435" r:id="rId8"/>
    <p:sldId id="4436" r:id="rId9"/>
    <p:sldId id="4437" r:id="rId10"/>
    <p:sldId id="4449" r:id="rId11"/>
    <p:sldId id="4450" r:id="rId12"/>
    <p:sldId id="288" r:id="rId13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0" userDrawn="1">
          <p15:clr>
            <a:srgbClr val="A4A3A4"/>
          </p15:clr>
        </p15:guide>
        <p15:guide id="2" pos="22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E32019"/>
    <a:srgbClr val="95C121"/>
    <a:srgbClr val="82CBD4"/>
    <a:srgbClr val="000000"/>
    <a:srgbClr val="FDC304"/>
    <a:srgbClr val="EF7E05"/>
    <a:srgbClr val="1BACE4"/>
    <a:srgbClr val="E6E6E6"/>
    <a:srgbClr val="1D1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81669" autoAdjust="0"/>
  </p:normalViewPr>
  <p:slideViewPr>
    <p:cSldViewPr snapToGrid="0">
      <p:cViewPr varScale="1">
        <p:scale>
          <a:sx n="70" d="100"/>
          <a:sy n="70" d="100"/>
        </p:scale>
        <p:origin x="1219" y="43"/>
      </p:cViewPr>
      <p:guideLst>
        <p:guide orient="horz" pos="2500"/>
        <p:guide pos="225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107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28/04/2022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28/04/2022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1A71F-ED3E-4A54-969C-A8BBEECB2EB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96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fet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13651F-C7B8-4520-9C8D-0F96392DA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25185792-0492-4F2B-987A-01151770A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F35248C-EEC5-4433-AFE5-F92FD4F3A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92665F91-D2D8-4CEF-B526-8C7CBAC208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83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,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FFE816-F799-46CC-8EFA-5FE4A123E2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C40377-6254-43F2-8398-4A4F34B1E4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EBC413-65A5-4E69-8650-5FCA573E240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5BA0EE-27F6-4A66-97D6-E258D7098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D4E0485-540D-4E30-879D-601083F38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8861199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</a:t>
            </a:r>
            <a:br>
              <a:rPr lang="en-US" dirty="0"/>
            </a:br>
            <a:r>
              <a:rPr lang="en-US" dirty="0"/>
              <a:t>double title, circle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6E295BD-73FC-4681-840C-AE6DB88466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1478542"/>
            <a:ext cx="8861198" cy="2659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B686332-D030-4EC8-875A-966381865A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475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no icon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69665-BC8A-471B-B121-B84A3BF085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460EA9-D4DD-4016-B2DB-8443B4C3EB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7C0097-4CB1-4893-9CED-D822C48935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661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Gir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2EA357-3E31-4AC8-A81F-19BA3DEF2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956333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Blo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283299-30A7-4D60-A36B-6EC59CBA3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5" y="1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6455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21830E7-03D0-46A9-8A28-FD4191B099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286903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Buildin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picture containing building&#10;&#10;Description automatically generated">
            <a:extLst>
              <a:ext uri="{FF2B5EF4-FFF2-40B4-BE49-F238E27FC236}">
                <a16:creationId xmlns:a16="http://schemas.microsoft.com/office/drawing/2014/main" id="{B3D6141F-6094-40A7-8BAD-509054435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31" y="0"/>
            <a:ext cx="1221377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4431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D4A7E7A-6B3E-42AC-9B8F-4D305DFF43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893303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A610B1-91B8-4286-A62C-13768BD19B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C85945-97C1-4E9B-9C52-7EC5016A7577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1C964C-A1CD-41BD-AD80-BF152FEB62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24" t="1798"/>
          <a:stretch/>
        </p:blipFill>
        <p:spPr>
          <a:xfrm>
            <a:off x="0" y="0"/>
            <a:ext cx="1388962" cy="2352086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0654A42-9463-4E9E-86C0-6D7311D71D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3409165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onfeftti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AE554D-0F0B-4DEF-AD6B-7F3AA8098C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73928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70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Door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F42B88DF-3DA6-4308-8BE2-F4872891C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" y="0"/>
            <a:ext cx="1219200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17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Happy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6C90C1B1-B377-4F6F-BEF7-C47A0D483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72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Mai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AFB9357E-558F-428B-A5A6-0FB343B10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32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o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E801FC8F-7965-4143-B463-4147C77A9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5313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61"/>
          <a:stretch/>
        </p:blipFill>
        <p:spPr>
          <a:xfrm>
            <a:off x="0" y="0"/>
            <a:ext cx="12205313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FE9BD497-5AAB-41B9-961A-40256A55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42ABB38-0127-4B54-A205-65921DBE4C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1" name="Text Placeholder 37">
            <a:extLst>
              <a:ext uri="{FF2B5EF4-FFF2-40B4-BE49-F238E27FC236}">
                <a16:creationId xmlns:a16="http://schemas.microsoft.com/office/drawing/2014/main" id="{88748023-B528-4F87-9694-5268B91291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256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Readin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675FA5-F84C-4C90-B66A-4780FDD866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9635"/>
            <a:ext cx="12192000" cy="6877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1" y="-19272"/>
            <a:ext cx="12191999" cy="6877272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33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Family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picture containing table, desk&#10;&#10;Description automatically generated">
            <a:extLst>
              <a:ext uri="{FF2B5EF4-FFF2-40B4-BE49-F238E27FC236}">
                <a16:creationId xmlns:a16="http://schemas.microsoft.com/office/drawing/2014/main" id="{59B92E07-D5AC-438D-8035-5AF4A87FE6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13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FAEB6-D87B-5748-9596-A7B509E923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B61B32-6203-7141-A3BE-E8879E3EF5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24" t="1798"/>
          <a:stretch/>
        </p:blipFill>
        <p:spPr>
          <a:xfrm>
            <a:off x="0" y="0"/>
            <a:ext cx="1388962" cy="2352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BBE08-932E-42F7-A655-A237F2DD1F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2FC916-1ED6-402E-A80D-CD430134C963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41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D803-1BF7-40EA-AC91-081933E6A3B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4141" y="1779739"/>
            <a:ext cx="5452876" cy="44287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2191B-F9B2-4D52-B126-519167AFCB7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E8CAE5-9552-4F56-BD9E-0EA1626B3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1A7618-3887-4838-98CE-FDFA033A94B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7F5898-E811-49FE-9FB9-91A9366B7A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41B46AD-0363-49D0-9A55-12F4487A1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 slide, 2 columns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00C11B1-45C3-463E-A925-394850B1A6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9C4766-C987-4787-8811-9BA501FABE5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9757" y="1779739"/>
            <a:ext cx="5452876" cy="44287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73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7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5CACC-D8E6-429F-B461-2AD69D5E9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EA5AD-0373-4832-9455-A2EA79A24C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61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5C234EB-3454-43CE-B3CD-063C27C7B647}"/>
              </a:ext>
            </a:extLst>
          </p:cNvPr>
          <p:cNvSpPr txBox="1">
            <a:spLocks/>
          </p:cNvSpPr>
          <p:nvPr userDrawn="1"/>
        </p:nvSpPr>
        <p:spPr>
          <a:xfrm>
            <a:off x="6415753" y="377055"/>
            <a:ext cx="5776247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B2A4D"/>
                </a:solidFill>
              </a:rPr>
              <a:t>Trust comes from feeling recognised</a:t>
            </a:r>
          </a:p>
          <a:p>
            <a:r>
              <a:rPr lang="en-GB" dirty="0">
                <a:solidFill>
                  <a:srgbClr val="1B2A4D"/>
                </a:solidFill>
              </a:rPr>
              <a:t>and valued</a:t>
            </a:r>
            <a:br>
              <a:rPr lang="en-GB" dirty="0">
                <a:solidFill>
                  <a:srgbClr val="1B2A4D"/>
                </a:solidFill>
              </a:rPr>
            </a:b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BE458D-CC75-40D0-897C-7071D04ABB4B}"/>
              </a:ext>
            </a:extLst>
          </p:cNvPr>
          <p:cNvSpPr/>
          <p:nvPr userDrawn="1"/>
        </p:nvSpPr>
        <p:spPr>
          <a:xfrm>
            <a:off x="0" y="6035040"/>
            <a:ext cx="2021840" cy="822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09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A55C5423-B0BC-4B3A-8B1C-E8B29CF73B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62961" cy="33383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927F751-04E0-47BC-AF64-AA7D969C6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37B374C-4DE5-4B68-ABCC-646D992BEB2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65438" y="3338300"/>
            <a:ext cx="6126562" cy="35197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59BEFC-AABE-43C1-B155-999F122614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0B8B5A-C547-4570-9238-68061E53F7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80175" y="1781175"/>
            <a:ext cx="5276624" cy="13700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FB6EAE-A378-4EA6-9478-F2F0740EA54F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ADDF625-A76B-495A-8620-28A80A9A1ED2}"/>
              </a:ext>
            </a:extLst>
          </p:cNvPr>
          <p:cNvSpPr txBox="1">
            <a:spLocks/>
          </p:cNvSpPr>
          <p:nvPr userDrawn="1"/>
        </p:nvSpPr>
        <p:spPr>
          <a:xfrm>
            <a:off x="6415753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Quadrants, title here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C1330A8-DF3E-41E3-AB7E-AB4557754C7E}"/>
              </a:ext>
            </a:extLst>
          </p:cNvPr>
          <p:cNvSpPr txBox="1">
            <a:spLocks/>
          </p:cNvSpPr>
          <p:nvPr userDrawn="1"/>
        </p:nvSpPr>
        <p:spPr>
          <a:xfrm>
            <a:off x="481942" y="3722747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Quadrants, title here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C1B24B7-CA04-4E8D-B2B5-DC4E1636585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267" y="4847569"/>
            <a:ext cx="5183188" cy="13700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96338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38A1E70-50BA-BA42-A218-ABC18C40C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01221" y="6177783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CCC52F-1463-4EBC-B99B-A373A1ECE4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A7F3F838-60D3-4FEB-B2CA-08F82875A270}"/>
              </a:ext>
            </a:extLst>
          </p:cNvPr>
          <p:cNvSpPr txBox="1">
            <a:spLocks/>
          </p:cNvSpPr>
          <p:nvPr userDrawn="1"/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87542D-5C6B-4EB3-96EB-9B37C3D5D2F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576F0-DC67-4F7A-A308-E8A231AB271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7D8C70-D8D3-4616-8AD6-B7531CA66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3 stages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BD0FB86-6CDA-4632-979A-2F4031FB20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7565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38A1E70-50BA-BA42-A218-ABC18C40C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5413A5D-B0DB-4840-A6F5-293DCA8C23D9}"/>
              </a:ext>
            </a:extLst>
          </p:cNvPr>
          <p:cNvSpPr/>
          <p:nvPr userDrawn="1"/>
        </p:nvSpPr>
        <p:spPr>
          <a:xfrm>
            <a:off x="4792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47ACD3-9D3A-184E-A273-6B9AD0E17160}"/>
              </a:ext>
            </a:extLst>
          </p:cNvPr>
          <p:cNvSpPr/>
          <p:nvPr userDrawn="1"/>
        </p:nvSpPr>
        <p:spPr>
          <a:xfrm>
            <a:off x="33616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B1937D-5E8B-4442-A129-2CC064F9A1E0}"/>
              </a:ext>
            </a:extLst>
          </p:cNvPr>
          <p:cNvSpPr/>
          <p:nvPr userDrawn="1"/>
        </p:nvSpPr>
        <p:spPr>
          <a:xfrm>
            <a:off x="62440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 Placeholder 35">
            <a:extLst>
              <a:ext uri="{FF2B5EF4-FFF2-40B4-BE49-F238E27FC236}">
                <a16:creationId xmlns:a16="http://schemas.microsoft.com/office/drawing/2014/main" id="{5804C198-EA49-C648-A91C-C264BEA215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36" y="2016564"/>
            <a:ext cx="239787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8" name="Text Placeholder 35">
            <a:extLst>
              <a:ext uri="{FF2B5EF4-FFF2-40B4-BE49-F238E27FC236}">
                <a16:creationId xmlns:a16="http://schemas.microsoft.com/office/drawing/2014/main" id="{D9DE2891-000C-7A47-9395-327F4FFE97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1656" y="2016564"/>
            <a:ext cx="239765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9" name="Text Placeholder 35">
            <a:extLst>
              <a:ext uri="{FF2B5EF4-FFF2-40B4-BE49-F238E27FC236}">
                <a16:creationId xmlns:a16="http://schemas.microsoft.com/office/drawing/2014/main" id="{144C8D64-11B4-554F-BD17-394B6F559E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44056" y="2016564"/>
            <a:ext cx="239765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0" name="Text Placeholder 40">
            <a:extLst>
              <a:ext uri="{FF2B5EF4-FFF2-40B4-BE49-F238E27FC236}">
                <a16:creationId xmlns:a16="http://schemas.microsoft.com/office/drawing/2014/main" id="{4A50721B-5180-6246-9B49-B012E18188B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44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1" name="Text Placeholder 40">
            <a:extLst>
              <a:ext uri="{FF2B5EF4-FFF2-40B4-BE49-F238E27FC236}">
                <a16:creationId xmlns:a16="http://schemas.microsoft.com/office/drawing/2014/main" id="{5009098B-C9C2-6D4D-B4C8-66B13FEA524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5368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2" name="Text Placeholder 40">
            <a:extLst>
              <a:ext uri="{FF2B5EF4-FFF2-40B4-BE49-F238E27FC236}">
                <a16:creationId xmlns:a16="http://schemas.microsoft.com/office/drawing/2014/main" id="{A5DF1411-B4B7-574E-9BAB-9A4186C43E8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192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A0BE2C-2F41-C94A-99E2-9E9C8539EC62}"/>
              </a:ext>
            </a:extLst>
          </p:cNvPr>
          <p:cNvSpPr/>
          <p:nvPr userDrawn="1"/>
        </p:nvSpPr>
        <p:spPr>
          <a:xfrm>
            <a:off x="9133199" y="2002478"/>
            <a:ext cx="2572799" cy="3991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 Placeholder 35">
            <a:extLst>
              <a:ext uri="{FF2B5EF4-FFF2-40B4-BE49-F238E27FC236}">
                <a16:creationId xmlns:a16="http://schemas.microsoft.com/office/drawing/2014/main" id="{5615BD06-674B-6B41-A1B5-8A66AF6989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33195" y="2002478"/>
            <a:ext cx="239765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5" name="Text Placeholder 40">
            <a:extLst>
              <a:ext uri="{FF2B5EF4-FFF2-40B4-BE49-F238E27FC236}">
                <a16:creationId xmlns:a16="http://schemas.microsoft.com/office/drawing/2014/main" id="{A572828F-67C2-5748-B663-D94F10F6617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308348" y="3336786"/>
            <a:ext cx="2222500" cy="254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F2ADDD6-64C2-42E4-8BC8-1D19C8E183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75A71-02A2-4AE6-9C69-5955E9F54FC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D82E014-C022-4946-BD0C-5DFBBCBF6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4 stages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712F491-DD76-489B-BBD3-E024ECB9B8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542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F0EC8B-6944-7A47-9A1B-7C92B922E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095" b="14017"/>
          <a:stretch/>
        </p:blipFill>
        <p:spPr>
          <a:xfrm>
            <a:off x="9265131" y="2511926"/>
            <a:ext cx="2926869" cy="43460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9FDD73-9E09-7945-9A46-BD5E2414CC7A}"/>
              </a:ext>
            </a:extLst>
          </p:cNvPr>
          <p:cNvSpPr/>
          <p:nvPr userDrawn="1"/>
        </p:nvSpPr>
        <p:spPr>
          <a:xfrm>
            <a:off x="479260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5">
            <a:extLst>
              <a:ext uri="{FF2B5EF4-FFF2-40B4-BE49-F238E27FC236}">
                <a16:creationId xmlns:a16="http://schemas.microsoft.com/office/drawing/2014/main" id="{19C27A68-9FF1-5044-A2C5-4DBCD9AA90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9036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F7B29AC3-37AB-C743-BDD2-724C756910E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4408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0F8F6B4-6036-C249-B4BA-C168CF827E1E}"/>
              </a:ext>
            </a:extLst>
          </p:cNvPr>
          <p:cNvSpPr/>
          <p:nvPr userDrawn="1"/>
        </p:nvSpPr>
        <p:spPr>
          <a:xfrm>
            <a:off x="9704437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8C57C1B8-9938-3E47-97E3-B2D59ED6E06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704213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FA070F3E-1E3F-5548-A52A-A061CB950F5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879585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1DC7A1-4BB9-5B40-AFAF-71BDEE28335E}"/>
              </a:ext>
            </a:extLst>
          </p:cNvPr>
          <p:cNvSpPr/>
          <p:nvPr userDrawn="1"/>
        </p:nvSpPr>
        <p:spPr>
          <a:xfrm>
            <a:off x="2790498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35">
            <a:extLst>
              <a:ext uri="{FF2B5EF4-FFF2-40B4-BE49-F238E27FC236}">
                <a16:creationId xmlns:a16="http://schemas.microsoft.com/office/drawing/2014/main" id="{96A46CA0-C97B-8C42-9EB8-D546DC35357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790274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9" name="Text Placeholder 40">
            <a:extLst>
              <a:ext uri="{FF2B5EF4-FFF2-40B4-BE49-F238E27FC236}">
                <a16:creationId xmlns:a16="http://schemas.microsoft.com/office/drawing/2014/main" id="{F6925924-8438-2446-A508-AE126968861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965646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C128985-4F07-4340-B117-75623A4798A1}"/>
              </a:ext>
            </a:extLst>
          </p:cNvPr>
          <p:cNvSpPr/>
          <p:nvPr userDrawn="1"/>
        </p:nvSpPr>
        <p:spPr>
          <a:xfrm>
            <a:off x="5095449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 Placeholder 35">
            <a:extLst>
              <a:ext uri="{FF2B5EF4-FFF2-40B4-BE49-F238E27FC236}">
                <a16:creationId xmlns:a16="http://schemas.microsoft.com/office/drawing/2014/main" id="{EB203576-247F-594B-AA0C-9AC9BFBC617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95225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2" name="Text Placeholder 40">
            <a:extLst>
              <a:ext uri="{FF2B5EF4-FFF2-40B4-BE49-F238E27FC236}">
                <a16:creationId xmlns:a16="http://schemas.microsoft.com/office/drawing/2014/main" id="{8E39356C-DCED-4B4E-8FD2-8A44E096E63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270597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8CE159F-99AC-9C44-9745-594FE14FF5A8}"/>
              </a:ext>
            </a:extLst>
          </p:cNvPr>
          <p:cNvSpPr/>
          <p:nvPr userDrawn="1"/>
        </p:nvSpPr>
        <p:spPr>
          <a:xfrm>
            <a:off x="7400053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 Placeholder 35">
            <a:extLst>
              <a:ext uri="{FF2B5EF4-FFF2-40B4-BE49-F238E27FC236}">
                <a16:creationId xmlns:a16="http://schemas.microsoft.com/office/drawing/2014/main" id="{D5458CC4-909A-7E47-A02A-3B88B26C13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399829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5" name="Text Placeholder 40">
            <a:extLst>
              <a:ext uri="{FF2B5EF4-FFF2-40B4-BE49-F238E27FC236}">
                <a16:creationId xmlns:a16="http://schemas.microsoft.com/office/drawing/2014/main" id="{FB9277D2-3FED-8644-89D6-89DB3FDD59F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575201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BB76C2-AAB2-4D1E-869D-46076497B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5 stages</a:t>
            </a:r>
            <a:endParaRPr lang="en-GB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4FBFF46-BB30-4D8F-A4C2-0956EF529F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13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pp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DF4CF2F5-CBC9-4B30-8A19-72977C6D89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91B41E1B-424C-48BE-8B6B-A734316ADF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DD40145-7FA8-4783-B18F-01F8E09701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21EA6D3B-0498-4650-84DF-93F210D39C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824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F0EC8B-6944-7A47-9A1B-7C92B922E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095" b="14017"/>
          <a:stretch/>
        </p:blipFill>
        <p:spPr>
          <a:xfrm>
            <a:off x="9265131" y="2511926"/>
            <a:ext cx="2926869" cy="43460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BB76C2-AAB2-4D1E-869D-46076497B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6 stages</a:t>
            </a:r>
            <a:endParaRPr lang="en-GB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4FBFF46-BB30-4D8F-A4C2-0956EF529F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A33D06-1EAE-4D42-BD90-9B587543E04E}"/>
              </a:ext>
            </a:extLst>
          </p:cNvPr>
          <p:cNvSpPr/>
          <p:nvPr userDrawn="1"/>
        </p:nvSpPr>
        <p:spPr>
          <a:xfrm>
            <a:off x="251813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 Placeholder 35">
            <a:extLst>
              <a:ext uri="{FF2B5EF4-FFF2-40B4-BE49-F238E27FC236}">
                <a16:creationId xmlns:a16="http://schemas.microsoft.com/office/drawing/2014/main" id="{E969B702-2D90-4A8C-818E-BE349557B45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58533" y="2028678"/>
            <a:ext cx="148825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443621B-4CB3-4E1A-A2AE-720BADB52B26}"/>
              </a:ext>
            </a:extLst>
          </p:cNvPr>
          <p:cNvSpPr/>
          <p:nvPr userDrawn="1"/>
        </p:nvSpPr>
        <p:spPr>
          <a:xfrm>
            <a:off x="2210079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 Placeholder 35">
            <a:extLst>
              <a:ext uri="{FF2B5EF4-FFF2-40B4-BE49-F238E27FC236}">
                <a16:creationId xmlns:a16="http://schemas.microsoft.com/office/drawing/2014/main" id="{ECECEC0B-3D8D-4F78-B65E-CEEB7F56B6F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09149" y="2028678"/>
            <a:ext cx="1513753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4F4918-3112-40A9-B65C-A32B1F402BF2}"/>
              </a:ext>
            </a:extLst>
          </p:cNvPr>
          <p:cNvSpPr/>
          <p:nvPr userDrawn="1"/>
        </p:nvSpPr>
        <p:spPr>
          <a:xfrm>
            <a:off x="417857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 Placeholder 35">
            <a:extLst>
              <a:ext uri="{FF2B5EF4-FFF2-40B4-BE49-F238E27FC236}">
                <a16:creationId xmlns:a16="http://schemas.microsoft.com/office/drawing/2014/main" id="{F28A5266-BA48-484D-9F91-46D04A78133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89999" y="2028678"/>
            <a:ext cx="1501398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06A64D0-8B54-443B-8C2A-AC90A4B3C517}"/>
              </a:ext>
            </a:extLst>
          </p:cNvPr>
          <p:cNvSpPr/>
          <p:nvPr userDrawn="1"/>
        </p:nvSpPr>
        <p:spPr>
          <a:xfrm>
            <a:off x="6147069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 Placeholder 35">
            <a:extLst>
              <a:ext uri="{FF2B5EF4-FFF2-40B4-BE49-F238E27FC236}">
                <a16:creationId xmlns:a16="http://schemas.microsoft.com/office/drawing/2014/main" id="{A614EA7C-BDC5-4FDE-913B-662DF1E394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59578" y="2028678"/>
            <a:ext cx="150031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18F6E51-B6BE-439C-8449-84F6671EE3E7}"/>
              </a:ext>
            </a:extLst>
          </p:cNvPr>
          <p:cNvSpPr/>
          <p:nvPr userDrawn="1"/>
        </p:nvSpPr>
        <p:spPr>
          <a:xfrm>
            <a:off x="811556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 Placeholder 35">
            <a:extLst>
              <a:ext uri="{FF2B5EF4-FFF2-40B4-BE49-F238E27FC236}">
                <a16:creationId xmlns:a16="http://schemas.microsoft.com/office/drawing/2014/main" id="{C5104A83-B738-4265-8E9E-8E27AE76B03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24399" y="2028678"/>
            <a:ext cx="149585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8B57032-18CE-4064-AFE1-6A0302A02800}"/>
              </a:ext>
            </a:extLst>
          </p:cNvPr>
          <p:cNvSpPr/>
          <p:nvPr userDrawn="1"/>
        </p:nvSpPr>
        <p:spPr>
          <a:xfrm>
            <a:off x="1008405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 Placeholder 35">
            <a:extLst>
              <a:ext uri="{FF2B5EF4-FFF2-40B4-BE49-F238E27FC236}">
                <a16:creationId xmlns:a16="http://schemas.microsoft.com/office/drawing/2014/main" id="{2B345BC8-8D63-4AC6-9DFD-98B6CD13FE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093262" y="2028678"/>
            <a:ext cx="1479613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8" name="Text Placeholder 40">
            <a:extLst>
              <a:ext uri="{FF2B5EF4-FFF2-40B4-BE49-F238E27FC236}">
                <a16:creationId xmlns:a16="http://schemas.microsoft.com/office/drawing/2014/main" id="{EB389AB7-4135-4E98-B896-F8A9D66152F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177918" y="3239605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3" name="Text Placeholder 40">
            <a:extLst>
              <a:ext uri="{FF2B5EF4-FFF2-40B4-BE49-F238E27FC236}">
                <a16:creationId xmlns:a16="http://schemas.microsoft.com/office/drawing/2014/main" id="{22C1654A-4A50-4D5A-BCC6-E1989853E81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7329" y="3237961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4" name="Text Placeholder 40">
            <a:extLst>
              <a:ext uri="{FF2B5EF4-FFF2-40B4-BE49-F238E27FC236}">
                <a16:creationId xmlns:a16="http://schemas.microsoft.com/office/drawing/2014/main" id="{7590D40B-0A1D-4BEB-AA50-F47F1C789B2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313700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5" name="Text Placeholder 40">
            <a:extLst>
              <a:ext uri="{FF2B5EF4-FFF2-40B4-BE49-F238E27FC236}">
                <a16:creationId xmlns:a16="http://schemas.microsoft.com/office/drawing/2014/main" id="{F1F8639E-9955-4B00-B3C5-85E416B5451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265400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6" name="Text Placeholder 40">
            <a:extLst>
              <a:ext uri="{FF2B5EF4-FFF2-40B4-BE49-F238E27FC236}">
                <a16:creationId xmlns:a16="http://schemas.microsoft.com/office/drawing/2014/main" id="{CEC1CD5F-6F51-46AC-85FD-6359167DDC7A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245575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7" name="Text Placeholder 40">
            <a:extLst>
              <a:ext uri="{FF2B5EF4-FFF2-40B4-BE49-F238E27FC236}">
                <a16:creationId xmlns:a16="http://schemas.microsoft.com/office/drawing/2014/main" id="{E901A7F8-4FB7-4FB9-A98C-AA7612964DA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214070" y="3235303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8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C3CF0-EDE0-41E7-90BE-6658867FA7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4" y="1800000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64D7F2-2738-4DD6-9804-14CE014409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5F6F180-AB11-4527-B626-D97C6BF4248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C29F6F-C163-420D-97CC-76412D34F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table slide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6ACB914-7340-43FB-913A-9487D1B68E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96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24544" y="1800000"/>
            <a:ext cx="11332027" cy="44085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6F6E25-8280-4690-947C-D0F36D6637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4A7B83-05EC-4DDD-B5D8-A0AC5450300C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CB62F3-143F-445A-BBC5-D8A464DEE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Table only slide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CA82E2A-12E8-4BEA-8484-E8142C99FC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292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38254" y="1800001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E9E8AA-41E9-4B2E-A604-FACD5A5DB1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342EA0E-BFF4-499A-9126-032D30FD013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BF0055-222A-4114-952B-55BC38543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chart slide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5F444F1-59D8-45DB-B52F-F7457A8D24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7DD14-DF26-4216-8376-F84F3656B5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778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24544" y="1790476"/>
            <a:ext cx="11332027" cy="4457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CC0DAB-C431-46DC-AD96-7D3FACCA7B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A7FF20-1F5C-4182-891F-E10BC4628A9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338666-5A7B-4746-ADDB-6279C03CD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Chart only slide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372864B-BF9F-4A32-ADAB-9887FF6FA2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516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399832" y="1780950"/>
            <a:ext cx="3334502" cy="44275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hart Placeholder 5">
            <a:extLst>
              <a:ext uri="{FF2B5EF4-FFF2-40B4-BE49-F238E27FC236}">
                <a16:creationId xmlns:a16="http://schemas.microsoft.com/office/drawing/2014/main" id="{BB7FD05B-D3A2-4351-B9E8-26178B6D6919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737600" y="1780950"/>
            <a:ext cx="3334502" cy="442757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D1E8A-8B08-4E7E-BEAB-D0300F0282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E1BA03E-9E28-433B-915E-D397B6A30027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6A3C8E2-E62F-4079-B4A4-A38F13C67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2 charts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CC7F9D7-D427-45C7-B41A-2B63EE6282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CD083F3-995F-41F2-82B2-B0F9BCCEC4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96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Confet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B4B331-2378-4205-AC4C-587A25FEC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5DD9B60B-12FD-4580-958C-7044D0BB2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640EA8B-7106-4310-A125-54F6FBBDE7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836393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Do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C0DE9EAE-E430-469B-B416-9C730AEAFC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" y="0"/>
            <a:ext cx="12192000" cy="6858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"/>
            <a:ext cx="12189572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41" name="Title 3">
            <a:extLst>
              <a:ext uri="{FF2B5EF4-FFF2-40B4-BE49-F238E27FC236}">
                <a16:creationId xmlns:a16="http://schemas.microsoft.com/office/drawing/2014/main" id="{EF0CC505-3F1F-2343-8D30-979645824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6A60678E-A454-354A-B4B9-EAB11B9696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90630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Happ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id="{18E8CF89-1785-45E0-B5C5-1804C5221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A0BADAC-3F71-465F-990B-DE3352024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3A52FE2-3E92-46EC-B4B1-59FB53538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8930571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Mai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27CDC051-DCD2-450D-8722-CB1D5C7EA0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AF15156B-339F-4057-9635-0293D184B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51288D4-A7CF-43CB-9D80-AC11972281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5623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Mai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9C135B9-BBD4-4C1A-B428-07CAA57DE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0E514967-D186-4B0B-BC63-DD91D3025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93E8C4D-CE7B-4E72-BDA9-39DB23396A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D24C7D19-BB4F-4EF8-80D9-7BE2514FCC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7176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Read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F557B6-D8AA-4FF7-B215-B664B5217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" y="-9635"/>
            <a:ext cx="12192000" cy="68772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80" y="-9635"/>
            <a:ext cx="12192000" cy="6889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935FA2FF-A04D-4F21-BAE1-B48B5C9759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3B047E4-D9EA-470D-8D3E-AAE75A1352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533357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C0C179-A67C-074B-845F-F92CAD1E9F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5" y="507629"/>
            <a:ext cx="4027064" cy="6382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1ADAC1-83FD-4AD7-BAEE-4952FE08A6B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1C7821-C59F-44D3-BDBC-CAFB7445C1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B3E62B0D-1400-4128-B8D6-288C00B07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89F1F6E-78B6-459A-866C-3165223B96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3054594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52557CD-D8C4-674B-9706-B32952F943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6A60678E-A454-354A-B4B9-EAB11B9696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000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20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needed.</a:t>
            </a: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id="{EF0CC505-3F1F-2343-8D30-979645824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4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Read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1F053B-EA68-4703-907E-7E15F96856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635"/>
            <a:ext cx="12205313" cy="6877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9635"/>
            <a:ext cx="12205313" cy="68772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ED3F3304-66DE-4F29-90EB-5BC19F5774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EA8EB2-3081-4B7E-9F1C-654550BC9A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A5E2838D-A8DD-4BF1-868D-0F660F5599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28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F81EA6-D1F1-D543-82CC-B020DB67B1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448" b="2359"/>
          <a:stretch/>
        </p:blipFill>
        <p:spPr>
          <a:xfrm>
            <a:off x="10196287" y="3706793"/>
            <a:ext cx="1995713" cy="3151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68492-8D5F-6346-B766-88FD9D4D6D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5" y="507629"/>
            <a:ext cx="4027064" cy="6382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FC23B3-8C0E-42CB-A4CE-D294A830124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9E99D77-1116-41BB-93B3-070995C76B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468FDA3-64DC-41FF-BF14-8549BB3B8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2" name="Text Placeholder 37">
            <a:extLst>
              <a:ext uri="{FF2B5EF4-FFF2-40B4-BE49-F238E27FC236}">
                <a16:creationId xmlns:a16="http://schemas.microsoft.com/office/drawing/2014/main" id="{A6F0E28C-6B10-4698-95C3-EE209BF4A5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11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wave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69665-BC8A-471B-B121-B84A3BF085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460EA9-D4DD-4016-B2DB-8443B4C3EB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3FA559B-338C-486F-B850-4917C9ABA2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CF5E35-E11F-4B1A-8551-321DFB3F3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04" r="11961"/>
          <a:stretch/>
        </p:blipFill>
        <p:spPr>
          <a:xfrm>
            <a:off x="10752141" y="-1"/>
            <a:ext cx="1439859" cy="16650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833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748C296-1AF5-F847-854D-2C0B9016D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8861199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</a:t>
            </a:r>
            <a:br>
              <a:rPr lang="en-US" dirty="0"/>
            </a:br>
            <a:r>
              <a:rPr lang="en-US" dirty="0"/>
              <a:t>double title, Wave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BC905B-966A-324C-BD60-0E81083AC3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1478542"/>
            <a:ext cx="8861198" cy="2659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7BF37D-2880-4F22-BF1C-E12327041CE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7351B7-E485-44DD-B302-44521BBD79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CE2DE8-03B2-4D41-8C78-EBE9436DA30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7E1D56-EE88-4285-A53B-0932B967C1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04" r="11961"/>
          <a:stretch/>
        </p:blipFill>
        <p:spPr>
          <a:xfrm>
            <a:off x="10752141" y="-1"/>
            <a:ext cx="1439859" cy="166509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B2494E1-75C6-413F-8FD3-FCD1249C99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24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,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C8B7C-F5E9-4230-9AB4-F7884F6DCE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5F41FD-917A-4663-A5C6-237A858D44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66D97F-2F14-49EB-AF7D-A8A210E06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49C332-7D05-4B2C-B10B-3EC9E0486C4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5867CB-5182-4D59-BCAA-77E71C8671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circle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E48DEFD-E9D3-4089-B606-B7A6D6FCBF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3619165-8026-480F-BCFB-2C0A433F01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816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1AB9D-4722-4847-9D17-393008E7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MSIPCMContentMarking" descr="{&quot;HashCode&quot;:-685326706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9BB56318-D0CF-4942-BC59-306D1F6A9197}"/>
              </a:ext>
            </a:extLst>
          </p:cNvPr>
          <p:cNvSpPr txBox="1"/>
          <p:nvPr userDrawn="1"/>
        </p:nvSpPr>
        <p:spPr>
          <a:xfrm>
            <a:off x="0" y="6595656"/>
            <a:ext cx="163110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685" r:id="rId2"/>
    <p:sldLayoutId id="2147483753" r:id="rId3"/>
    <p:sldLayoutId id="2147483754" r:id="rId4"/>
    <p:sldLayoutId id="2147483755" r:id="rId5"/>
    <p:sldLayoutId id="2147483738" r:id="rId6"/>
    <p:sldLayoutId id="2147483740" r:id="rId7"/>
    <p:sldLayoutId id="2147483742" r:id="rId8"/>
    <p:sldLayoutId id="2147483723" r:id="rId9"/>
    <p:sldLayoutId id="2147483741" r:id="rId10"/>
    <p:sldLayoutId id="2147483767" r:id="rId11"/>
    <p:sldLayoutId id="2147483691" r:id="rId12"/>
    <p:sldLayoutId id="2147483760" r:id="rId13"/>
    <p:sldLayoutId id="2147483761" r:id="rId14"/>
    <p:sldLayoutId id="2147483734" r:id="rId15"/>
    <p:sldLayoutId id="2147483762" r:id="rId16"/>
    <p:sldLayoutId id="2147483739" r:id="rId17"/>
    <p:sldLayoutId id="2147483763" r:id="rId18"/>
    <p:sldLayoutId id="2147483764" r:id="rId19"/>
    <p:sldLayoutId id="2147483765" r:id="rId20"/>
    <p:sldLayoutId id="2147483766" r:id="rId21"/>
    <p:sldLayoutId id="2147483722" r:id="rId22"/>
    <p:sldLayoutId id="2147483724" r:id="rId23"/>
    <p:sldLayoutId id="2147483725" r:id="rId24"/>
    <p:sldLayoutId id="2147483726" r:id="rId25"/>
    <p:sldLayoutId id="2147483721" r:id="rId26"/>
    <p:sldLayoutId id="2147483744" r:id="rId27"/>
    <p:sldLayoutId id="2147483745" r:id="rId28"/>
    <p:sldLayoutId id="2147483746" r:id="rId29"/>
    <p:sldLayoutId id="2147483768" r:id="rId30"/>
    <p:sldLayoutId id="2147483711" r:id="rId31"/>
    <p:sldLayoutId id="2147483712" r:id="rId32"/>
    <p:sldLayoutId id="2147483713" r:id="rId33"/>
    <p:sldLayoutId id="2147483714" r:id="rId34"/>
    <p:sldLayoutId id="2147483715" r:id="rId35"/>
    <p:sldLayoutId id="2147483756" r:id="rId36"/>
    <p:sldLayoutId id="2147483733" r:id="rId37"/>
    <p:sldLayoutId id="2147483757" r:id="rId38"/>
    <p:sldLayoutId id="2147483758" r:id="rId39"/>
    <p:sldLayoutId id="2147483759" r:id="rId40"/>
    <p:sldLayoutId id="2147483737" r:id="rId41"/>
    <p:sldLayoutId id="2147483769" r:id="rId4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etreach.co.uk/resource/customer-mail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72CEF-23F3-46D2-945A-265B5047F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43" y="2543720"/>
            <a:ext cx="10515600" cy="1325563"/>
          </a:xfrm>
        </p:spPr>
        <p:txBody>
          <a:bodyPr/>
          <a:lstStyle/>
          <a:p>
            <a:r>
              <a:rPr lang="en-GB" dirty="0"/>
              <a:t>6 OCCASIONS WHEN TO USE CUSTOMER MAIL TO DELIVER A POWERFUL CX</a:t>
            </a:r>
          </a:p>
        </p:txBody>
      </p:sp>
    </p:spTree>
    <p:extLst>
      <p:ext uri="{BB962C8B-B14F-4D97-AF65-F5344CB8AC3E}">
        <p14:creationId xmlns:p14="http://schemas.microsoft.com/office/powerpoint/2010/main" val="2050351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A5521-617C-4816-937A-95D2112FFCC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9299" y="1471690"/>
            <a:ext cx="4425833" cy="74468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dirty="0"/>
              <a:t>Across all sectors, people are more likely to read mail than digital communications.</a:t>
            </a: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A3A532-892E-4277-9D4F-82EE1D8C3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1. when the communication needs to be read thoroughly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BC2E68-E1AD-43A4-A450-CED8428F87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EF87D0-2AB4-4C59-AEBA-32B99049CA45}"/>
              </a:ext>
            </a:extLst>
          </p:cNvPr>
          <p:cNvSpPr txBox="1"/>
          <p:nvPr/>
        </p:nvSpPr>
        <p:spPr bwMode="white">
          <a:xfrm>
            <a:off x="5754485" y="6507257"/>
            <a:ext cx="58813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Trinity McQueen 2021 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90EA7B0-6A12-4E34-A897-3485B35D3089}"/>
              </a:ext>
            </a:extLst>
          </p:cNvPr>
          <p:cNvSpPr txBox="1">
            <a:spLocks/>
          </p:cNvSpPr>
          <p:nvPr/>
        </p:nvSpPr>
        <p:spPr>
          <a:xfrm>
            <a:off x="522393" y="2351217"/>
            <a:ext cx="6531039" cy="671537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ea typeface="MS Mincho"/>
                <a:cs typeface="Arial"/>
              </a:rPr>
              <a:t>Read all or some of it in detail -  About a recent </a:t>
            </a:r>
            <a:r>
              <a:rPr lang="en-US" sz="1400" b="1" dirty="0">
                <a:solidFill>
                  <a:srgbClr val="FF0000"/>
                </a:solidFill>
                <a:ea typeface="MS Mincho"/>
                <a:cs typeface="Arial"/>
              </a:rPr>
              <a:t>mail</a:t>
            </a:r>
            <a:r>
              <a:rPr lang="en-US" sz="1400" b="1" dirty="0">
                <a:ea typeface="MS Mincho"/>
                <a:cs typeface="Arial"/>
              </a:rPr>
              <a:t> or email communication </a:t>
            </a:r>
            <a:br>
              <a:rPr lang="en-US" sz="1400" b="1" dirty="0">
                <a:ea typeface="MS Mincho"/>
                <a:cs typeface="Arial"/>
              </a:rPr>
            </a:br>
            <a:r>
              <a:rPr lang="en-US" sz="1400" b="1" dirty="0">
                <a:ea typeface="MS Mincho"/>
                <a:cs typeface="Arial"/>
              </a:rPr>
              <a:t>from category (%)</a:t>
            </a:r>
            <a:endParaRPr lang="en-US" sz="1400" b="1" dirty="0"/>
          </a:p>
        </p:txBody>
      </p:sp>
      <p:pic>
        <p:nvPicPr>
          <p:cNvPr id="8" name="Picture 7" descr="Chart&#10;&#10;Description automatically generated with medium confidence">
            <a:extLst>
              <a:ext uri="{FF2B5EF4-FFF2-40B4-BE49-F238E27FC236}">
                <a16:creationId xmlns:a16="http://schemas.microsoft.com/office/drawing/2014/main" id="{7832636A-54D8-40D4-A638-519E7C901B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22893"/>
            <a:ext cx="12192000" cy="383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0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DB9DF4-5793-4B13-8785-40D8FF39C4B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141" y="1779739"/>
            <a:ext cx="5452876" cy="1439857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dirty="0"/>
              <a:t>Mail is more likely to result in an action than digital communications.</a:t>
            </a:r>
          </a:p>
          <a:p>
            <a:pPr marL="0" indent="0">
              <a:buNone/>
            </a:pPr>
            <a:r>
              <a:rPr lang="en-GB" dirty="0"/>
              <a:t>…particularly when there are multiple steps, a range of options, or for infrequent actions.</a:t>
            </a:r>
            <a:endParaRPr lang="en-GB" dirty="0"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A3A532-892E-4277-9D4F-82EE1D8C3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2. when the recipient needs to take action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530F36-7F58-4F0A-A178-C576A06BD6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534D62-BC33-4C4F-A32C-5C38AE03264A}"/>
              </a:ext>
            </a:extLst>
          </p:cNvPr>
          <p:cNvSpPr txBox="1"/>
          <p:nvPr/>
        </p:nvSpPr>
        <p:spPr bwMode="white">
          <a:xfrm>
            <a:off x="5754485" y="6507257"/>
            <a:ext cx="58813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Trinity McQueen 2021 &amp; JICMAIL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FACA6A-8A09-4120-B5F4-3CD3DBC16B23}"/>
              </a:ext>
            </a:extLst>
          </p:cNvPr>
          <p:cNvSpPr txBox="1"/>
          <p:nvPr/>
        </p:nvSpPr>
        <p:spPr>
          <a:xfrm>
            <a:off x="461642" y="4772950"/>
            <a:ext cx="200506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It’s likely to be something</a:t>
            </a:r>
          </a:p>
          <a:p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</a:rPr>
              <a:t>I need to take action on</a:t>
            </a:r>
            <a:endParaRPr lang="en-GB" sz="1200" dirty="0"/>
          </a:p>
        </p:txBody>
      </p:sp>
      <p:pic>
        <p:nvPicPr>
          <p:cNvPr id="9" name="Picture 15">
            <a:extLst>
              <a:ext uri="{FF2B5EF4-FFF2-40B4-BE49-F238E27FC236}">
                <a16:creationId xmlns:a16="http://schemas.microsoft.com/office/drawing/2014/main" id="{22894778-3188-7E96-D96C-2766ECDAB6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30" y="3817287"/>
            <a:ext cx="4751572" cy="832141"/>
          </a:xfrm>
          <a:prstGeom prst="rect">
            <a:avLst/>
          </a:prstGeom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4877628C-0B88-31A6-59CF-42A6FF1AE923}"/>
              </a:ext>
            </a:extLst>
          </p:cNvPr>
          <p:cNvSpPr txBox="1">
            <a:spLocks/>
          </p:cNvSpPr>
          <p:nvPr/>
        </p:nvSpPr>
        <p:spPr>
          <a:xfrm>
            <a:off x="459299" y="3359683"/>
            <a:ext cx="3857993" cy="323439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MS Mincho"/>
                <a:cs typeface="Arial"/>
              </a:rPr>
              <a:t>Applies more to </a:t>
            </a:r>
            <a:r>
              <a:rPr lang="en-US" b="1" dirty="0">
                <a:solidFill>
                  <a:srgbClr val="FF0000"/>
                </a:solidFill>
                <a:ea typeface="MS Mincho"/>
                <a:cs typeface="Arial"/>
              </a:rPr>
              <a:t>mail</a:t>
            </a:r>
            <a:r>
              <a:rPr lang="en-US">
                <a:ea typeface="MS Mincho"/>
                <a:cs typeface="Arial"/>
              </a:rPr>
              <a:t> or</a:t>
            </a:r>
            <a:r>
              <a:rPr lang="en-US" dirty="0">
                <a:ea typeface="MS Mincho"/>
                <a:cs typeface="Arial"/>
              </a:rPr>
              <a:t> </a:t>
            </a:r>
            <a:r>
              <a:rPr lang="en-US" b="1" dirty="0">
                <a:ea typeface="MS Mincho"/>
                <a:cs typeface="Arial"/>
              </a:rPr>
              <a:t>digital </a:t>
            </a:r>
            <a:r>
              <a:rPr lang="en-US" dirty="0">
                <a:ea typeface="MS Mincho"/>
                <a:cs typeface="Arial"/>
              </a:rPr>
              <a:t>(%)</a:t>
            </a: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24FF24-3A8E-4D96-B61C-6843F2F98DC3}"/>
              </a:ext>
            </a:extLst>
          </p:cNvPr>
          <p:cNvGrpSpPr/>
          <p:nvPr/>
        </p:nvGrpSpPr>
        <p:grpSpPr>
          <a:xfrm>
            <a:off x="6373188" y="2588146"/>
            <a:ext cx="4815309" cy="2738467"/>
            <a:chOff x="6373188" y="2588146"/>
            <a:chExt cx="4815309" cy="2738467"/>
          </a:xfrm>
        </p:grpSpPr>
        <p:pic>
          <p:nvPicPr>
            <p:cNvPr id="21" name="Picture 20" descr="Logo&#10;&#10;Description automatically generated">
              <a:extLst>
                <a:ext uri="{FF2B5EF4-FFF2-40B4-BE49-F238E27FC236}">
                  <a16:creationId xmlns:a16="http://schemas.microsoft.com/office/drawing/2014/main" id="{8D8BF66E-B942-43F0-BEAD-E95AA354C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77828" y="2588146"/>
              <a:ext cx="1810669" cy="2371550"/>
            </a:xfrm>
            <a:prstGeom prst="rect">
              <a:avLst/>
            </a:prstGeom>
          </p:spPr>
        </p:pic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DBF93314-EE40-406C-9B53-47E4EBDB2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1232" y="2627938"/>
              <a:ext cx="1365622" cy="2511770"/>
            </a:xfrm>
            <a:prstGeom prst="rect">
              <a:avLst/>
            </a:prstGeom>
          </p:spPr>
        </p:pic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CFB924FA-6E28-44F2-A314-B131C859C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3188" y="2686816"/>
              <a:ext cx="1457070" cy="26397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0880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1626F-92AA-4E61-9A4E-4D7318E58B7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141" y="1779739"/>
            <a:ext cx="3857993" cy="1185857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dirty="0">
                <a:effectLst/>
                <a:ea typeface="MS Mincho"/>
                <a:cs typeface="Arial"/>
              </a:rPr>
              <a:t>Twice as many people assume that information imparted through physical mail is important, compared to digital.</a:t>
            </a:r>
            <a:endParaRPr lang="en-GB">
              <a:ea typeface="MS Mincho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A3A532-892E-4277-9D4F-82EE1D8C3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3. when the information is important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D9BBC8-03EC-4DE9-9C11-670EE564F6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E639DF-5D20-410E-96D2-959D1F323CC1}"/>
              </a:ext>
            </a:extLst>
          </p:cNvPr>
          <p:cNvSpPr txBox="1"/>
          <p:nvPr/>
        </p:nvSpPr>
        <p:spPr bwMode="white">
          <a:xfrm>
            <a:off x="5754485" y="6507257"/>
            <a:ext cx="58813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Trinity McQueen 2021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146894-D5BA-4791-9E06-2F3A2325E1C0}"/>
              </a:ext>
            </a:extLst>
          </p:cNvPr>
          <p:cNvSpPr txBox="1"/>
          <p:nvPr/>
        </p:nvSpPr>
        <p:spPr>
          <a:xfrm>
            <a:off x="458363" y="4547268"/>
            <a:ext cx="200506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 would pay careful</a:t>
            </a:r>
            <a:endParaRPr lang="en-US"/>
          </a:p>
          <a:p>
            <a:r>
              <a:rPr lang="en-GB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attention to this</a:t>
            </a:r>
            <a:endParaRPr lang="en-GB" sz="1200" dirty="0">
              <a:cs typeface="Calibri"/>
            </a:endParaRPr>
          </a:p>
        </p:txBody>
      </p:sp>
      <p:pic>
        <p:nvPicPr>
          <p:cNvPr id="22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440A9E4-E6D7-4483-241B-F1BB104CE8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10" y="3579984"/>
            <a:ext cx="4751572" cy="831946"/>
          </a:xfrm>
          <a:prstGeom prst="rect">
            <a:avLst/>
          </a:prstGeom>
        </p:spPr>
      </p:pic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99C7809C-622D-8347-F536-461FA2359982}"/>
              </a:ext>
            </a:extLst>
          </p:cNvPr>
          <p:cNvSpPr txBox="1">
            <a:spLocks/>
          </p:cNvSpPr>
          <p:nvPr/>
        </p:nvSpPr>
        <p:spPr>
          <a:xfrm>
            <a:off x="425539" y="3128190"/>
            <a:ext cx="3857993" cy="323439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MS Mincho"/>
                <a:cs typeface="Arial"/>
              </a:rPr>
              <a:t>Applies more to </a:t>
            </a:r>
            <a:r>
              <a:rPr lang="en-US" b="1" dirty="0">
                <a:solidFill>
                  <a:srgbClr val="FF0000"/>
                </a:solidFill>
                <a:ea typeface="MS Mincho"/>
                <a:cs typeface="Arial"/>
              </a:rPr>
              <a:t>mail</a:t>
            </a:r>
            <a:r>
              <a:rPr lang="en-US" dirty="0">
                <a:ea typeface="MS Mincho"/>
                <a:cs typeface="Arial"/>
              </a:rPr>
              <a:t> or </a:t>
            </a:r>
            <a:r>
              <a:rPr lang="en-US" b="1" dirty="0">
                <a:ea typeface="MS Mincho"/>
                <a:cs typeface="Arial"/>
              </a:rPr>
              <a:t>digital </a:t>
            </a:r>
            <a:r>
              <a:rPr lang="en-US" dirty="0">
                <a:ea typeface="MS Mincho"/>
                <a:cs typeface="Arial"/>
              </a:rPr>
              <a:t>(%)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82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EA240-E002-4A4A-955B-22C23622383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dirty="0">
                <a:effectLst/>
                <a:ea typeface="MS Mincho"/>
                <a:cs typeface="Arial"/>
              </a:rPr>
              <a:t>People are twice as likely to say that they understand complex information when it is presented to them in physical mail (31%) compared to digital formats (16%).</a:t>
            </a:r>
            <a:endParaRPr lang="en-GB">
              <a:ea typeface="MS Mincho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A3A532-892E-4277-9D4F-82EE1D8C3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4. when the information is complex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70C6F0-38F4-4820-A78C-F5645D191F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D801C9-D575-458A-A46C-C7C5C0074003}"/>
              </a:ext>
            </a:extLst>
          </p:cNvPr>
          <p:cNvSpPr txBox="1"/>
          <p:nvPr/>
        </p:nvSpPr>
        <p:spPr bwMode="white">
          <a:xfrm>
            <a:off x="5754485" y="6507257"/>
            <a:ext cx="58813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Trinity McQueen 2021 </a:t>
            </a:r>
          </a:p>
        </p:txBody>
      </p:sp>
      <p:pic>
        <p:nvPicPr>
          <p:cNvPr id="16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E84BA8F-A92B-B758-C4FF-EF68653459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57" y="3572533"/>
            <a:ext cx="4751572" cy="83183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DBF7971-5BC6-A0CC-E818-B459D29B9627}"/>
              </a:ext>
            </a:extLst>
          </p:cNvPr>
          <p:cNvSpPr txBox="1"/>
          <p:nvPr/>
        </p:nvSpPr>
        <p:spPr>
          <a:xfrm>
            <a:off x="458363" y="4538039"/>
            <a:ext cx="281046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>
                <a:ea typeface="+mn-lt"/>
                <a:cs typeface="+mn-lt"/>
              </a:rPr>
              <a:t>A good way </a:t>
            </a:r>
            <a:r>
              <a:rPr lang="en-GB" sz="1200" b="0" i="0" u="none" strike="noStrike" baseline="0">
                <a:ea typeface="+mn-lt"/>
                <a:cs typeface="+mn-lt"/>
              </a:rPr>
              <a:t>to </a:t>
            </a:r>
            <a:r>
              <a:rPr lang="en-GB" sz="1200">
                <a:ea typeface="+mn-lt"/>
                <a:cs typeface="+mn-lt"/>
              </a:rPr>
              <a:t>help me understand complex information</a:t>
            </a:r>
            <a:endParaRPr lang="en-US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D978667F-5C37-EFD9-D98B-61D17A3CCD62}"/>
              </a:ext>
            </a:extLst>
          </p:cNvPr>
          <p:cNvSpPr txBox="1">
            <a:spLocks/>
          </p:cNvSpPr>
          <p:nvPr/>
        </p:nvSpPr>
        <p:spPr>
          <a:xfrm>
            <a:off x="425539" y="3118961"/>
            <a:ext cx="3857993" cy="323439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MS Mincho"/>
                <a:cs typeface="Arial"/>
              </a:rPr>
              <a:t>Applies more to </a:t>
            </a:r>
            <a:r>
              <a:rPr lang="en-US" b="1" dirty="0">
                <a:solidFill>
                  <a:srgbClr val="FF0000"/>
                </a:solidFill>
                <a:ea typeface="MS Mincho"/>
                <a:cs typeface="Arial"/>
              </a:rPr>
              <a:t>mail</a:t>
            </a:r>
            <a:r>
              <a:rPr lang="en-US" dirty="0">
                <a:ea typeface="MS Mincho"/>
                <a:cs typeface="Arial"/>
              </a:rPr>
              <a:t> or </a:t>
            </a:r>
            <a:r>
              <a:rPr lang="en-US" b="1" dirty="0">
                <a:ea typeface="MS Mincho"/>
                <a:cs typeface="Arial"/>
              </a:rPr>
              <a:t>digital </a:t>
            </a:r>
            <a:r>
              <a:rPr lang="en-US" dirty="0">
                <a:ea typeface="MS Mincho"/>
                <a:cs typeface="Arial"/>
              </a:rPr>
              <a:t>(%)</a:t>
            </a:r>
            <a:endParaRPr lang="en-US" dirty="0"/>
          </a:p>
        </p:txBody>
      </p:sp>
      <p:pic>
        <p:nvPicPr>
          <p:cNvPr id="5" name="Picture 5" descr="Chart, timeline&#10;&#10;Description automatically generated">
            <a:extLst>
              <a:ext uri="{FF2B5EF4-FFF2-40B4-BE49-F238E27FC236}">
                <a16:creationId xmlns:a16="http://schemas.microsoft.com/office/drawing/2014/main" id="{7EB2F36E-194B-FD80-0F50-02E82565CE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934" y="1895844"/>
            <a:ext cx="5827734" cy="40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35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88EBF-37B3-4669-A7D0-5FE9836BE3B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141" y="1779739"/>
            <a:ext cx="5097037" cy="1251391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dirty="0">
                <a:effectLst/>
                <a:latin typeface="Calibri"/>
                <a:ea typeface="MS Mincho"/>
                <a:cs typeface="Arial"/>
              </a:rPr>
              <a:t>Consumers across all age groups appreciate physical mail for the ease of reference, the ability to </a:t>
            </a:r>
            <a:r>
              <a:rPr lang="en-US" dirty="0" err="1">
                <a:effectLst/>
                <a:latin typeface="Calibri"/>
                <a:ea typeface="MS Mincho"/>
                <a:cs typeface="Arial"/>
              </a:rPr>
              <a:t>organise</a:t>
            </a:r>
            <a:r>
              <a:rPr lang="en-US" dirty="0">
                <a:effectLst/>
                <a:latin typeface="Calibri"/>
                <a:ea typeface="MS Mincho"/>
                <a:cs typeface="Arial"/>
              </a:rPr>
              <a:t> and to make notes or comments. 54% say physical copies help them feel more </a:t>
            </a:r>
            <a:r>
              <a:rPr lang="en-US" dirty="0" err="1">
                <a:effectLst/>
                <a:latin typeface="Calibri"/>
                <a:ea typeface="MS Mincho"/>
                <a:cs typeface="Arial"/>
              </a:rPr>
              <a:t>organised</a:t>
            </a:r>
            <a:r>
              <a:rPr lang="en-US" dirty="0">
                <a:effectLst/>
                <a:latin typeface="Calibri"/>
                <a:ea typeface="MS Mincho"/>
                <a:cs typeface="Arial"/>
              </a:rPr>
              <a:t>.</a:t>
            </a:r>
            <a:r>
              <a:rPr lang="en-US" dirty="0">
                <a:latin typeface="Calibri"/>
                <a:ea typeface="MS Mincho"/>
                <a:cs typeface="Arial"/>
              </a:rPr>
              <a:t> </a:t>
            </a:r>
            <a:endParaRPr lang="en-GB"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A3A532-892E-4277-9D4F-82EE1D8C3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5. when the information needs to be kept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67517A-8DA9-40A2-A887-9F97B127D9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CB0287-E006-4ADF-AB3C-5E538D7FD6D7}"/>
              </a:ext>
            </a:extLst>
          </p:cNvPr>
          <p:cNvSpPr txBox="1"/>
          <p:nvPr/>
        </p:nvSpPr>
        <p:spPr bwMode="white">
          <a:xfrm>
            <a:off x="5754485" y="6507257"/>
            <a:ext cx="58813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Trinity McQueen 2021 </a:t>
            </a: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416708D8-AE7E-4A24-B983-489341466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4485" y="1369782"/>
            <a:ext cx="5277479" cy="42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19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3B38E7-6C8D-4794-865E-620C53CD0D8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141" y="1779739"/>
            <a:ext cx="3749160" cy="13843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dirty="0">
                <a:effectLst/>
                <a:latin typeface="Calibri"/>
                <a:ea typeface="MS Mincho"/>
                <a:cs typeface="Arial"/>
              </a:rPr>
              <a:t>More than twice as many people feel that physical mail is private and secure. More people associate scams with digital channels than physical ones, by a 4-to-1 margin.</a:t>
            </a:r>
            <a:r>
              <a:rPr lang="en-US" dirty="0">
                <a:latin typeface="Calibri"/>
                <a:ea typeface="MS Mincho"/>
                <a:cs typeface="Arial"/>
              </a:rPr>
              <a:t> </a:t>
            </a:r>
            <a:endParaRPr lang="en-GB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A3A532-892E-4277-9D4F-82EE1D8C3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6. when there are privacy or security concerns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C7FDA0-3E46-4090-A88B-6ED90960BE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8BAD36-8877-410D-8A47-B293DE105D3A}"/>
              </a:ext>
            </a:extLst>
          </p:cNvPr>
          <p:cNvSpPr txBox="1"/>
          <p:nvPr/>
        </p:nvSpPr>
        <p:spPr bwMode="white">
          <a:xfrm>
            <a:off x="5818653" y="6443089"/>
            <a:ext cx="58813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Trinity McQueen 2021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A5017F-FA12-45E2-BDBD-E5619B095054}"/>
              </a:ext>
            </a:extLst>
          </p:cNvPr>
          <p:cNvSpPr txBox="1"/>
          <p:nvPr/>
        </p:nvSpPr>
        <p:spPr>
          <a:xfrm>
            <a:off x="4765859" y="3193439"/>
            <a:ext cx="1299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/>
              <a:t>Feels private and secure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EF195C-EC37-4966-A809-EC57521981B3}"/>
              </a:ext>
            </a:extLst>
          </p:cNvPr>
          <p:cNvSpPr txBox="1"/>
          <p:nvPr/>
        </p:nvSpPr>
        <p:spPr>
          <a:xfrm>
            <a:off x="4494504" y="4251551"/>
            <a:ext cx="1569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/>
              <a:t>I would think it might be a scam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0A31ED-24AF-47AB-9711-8FE30276E7ED}"/>
              </a:ext>
            </a:extLst>
          </p:cNvPr>
          <p:cNvSpPr txBox="1"/>
          <p:nvPr/>
        </p:nvSpPr>
        <p:spPr>
          <a:xfrm>
            <a:off x="7724632" y="4628267"/>
            <a:ext cx="534121" cy="276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97" b="1" dirty="0">
                <a:solidFill>
                  <a:schemeClr val="bg1"/>
                </a:solidFill>
              </a:rPr>
              <a:t>Same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25FC63-8C92-4753-984C-4EB6581A5A57}"/>
              </a:ext>
            </a:extLst>
          </p:cNvPr>
          <p:cNvSpPr txBox="1"/>
          <p:nvPr/>
        </p:nvSpPr>
        <p:spPr>
          <a:xfrm>
            <a:off x="10351624" y="3855856"/>
            <a:ext cx="534121" cy="276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97" b="1" dirty="0">
                <a:solidFill>
                  <a:schemeClr val="bg1"/>
                </a:solidFill>
              </a:rPr>
              <a:t>Same</a:t>
            </a:r>
          </a:p>
        </p:txBody>
      </p:sp>
      <p:pic>
        <p:nvPicPr>
          <p:cNvPr id="15" name="Graphic 14" descr="Envelope with solid fill">
            <a:extLst>
              <a:ext uri="{FF2B5EF4-FFF2-40B4-BE49-F238E27FC236}">
                <a16:creationId xmlns:a16="http://schemas.microsoft.com/office/drawing/2014/main" id="{EAA7206C-1902-4B2B-8FAF-4A4A77109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2433" y="3218022"/>
            <a:ext cx="457200" cy="457200"/>
          </a:xfrm>
          <a:prstGeom prst="rect">
            <a:avLst/>
          </a:prstGeom>
        </p:spPr>
      </p:pic>
      <p:pic>
        <p:nvPicPr>
          <p:cNvPr id="16" name="Graphic 15" descr="Envelope with solid fill">
            <a:extLst>
              <a:ext uri="{FF2B5EF4-FFF2-40B4-BE49-F238E27FC236}">
                <a16:creationId xmlns:a16="http://schemas.microsoft.com/office/drawing/2014/main" id="{3DDC52CB-BA40-4712-877E-CE2BA8948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2315" y="2802523"/>
            <a:ext cx="457200" cy="457200"/>
          </a:xfrm>
          <a:prstGeom prst="rect">
            <a:avLst/>
          </a:prstGeom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5D10275-379B-B265-B19D-4977C80B9072}"/>
              </a:ext>
            </a:extLst>
          </p:cNvPr>
          <p:cNvSpPr txBox="1">
            <a:spLocks/>
          </p:cNvSpPr>
          <p:nvPr/>
        </p:nvSpPr>
        <p:spPr>
          <a:xfrm>
            <a:off x="6143202" y="2701342"/>
            <a:ext cx="3857993" cy="323439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MS Mincho"/>
                <a:cs typeface="Arial"/>
              </a:rPr>
              <a:t>Applies more to </a:t>
            </a:r>
            <a:r>
              <a:rPr lang="en-US" b="1" dirty="0">
                <a:solidFill>
                  <a:srgbClr val="FF0000"/>
                </a:solidFill>
                <a:ea typeface="MS Mincho"/>
                <a:cs typeface="Arial"/>
              </a:rPr>
              <a:t>mail</a:t>
            </a:r>
            <a:r>
              <a:rPr lang="en-US" dirty="0">
                <a:ea typeface="MS Mincho"/>
                <a:cs typeface="Arial"/>
              </a:rPr>
              <a:t> or </a:t>
            </a:r>
            <a:r>
              <a:rPr lang="en-US" b="1" dirty="0">
                <a:ea typeface="MS Mincho"/>
                <a:cs typeface="Arial"/>
              </a:rPr>
              <a:t>digital </a:t>
            </a:r>
            <a:r>
              <a:rPr lang="en-US" dirty="0">
                <a:ea typeface="MS Mincho"/>
                <a:cs typeface="Arial"/>
              </a:rPr>
              <a:t>(%)</a:t>
            </a:r>
            <a:endParaRPr lang="en-US" dirty="0"/>
          </a:p>
        </p:txBody>
      </p:sp>
      <p:pic>
        <p:nvPicPr>
          <p:cNvPr id="20" name="Picture 20">
            <a:extLst>
              <a:ext uri="{FF2B5EF4-FFF2-40B4-BE49-F238E27FC236}">
                <a16:creationId xmlns:a16="http://schemas.microsoft.com/office/drawing/2014/main" id="{E9BD0A06-9C37-93E5-8490-4E6A7DD04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152" y="3097924"/>
            <a:ext cx="4694254" cy="827490"/>
          </a:xfrm>
          <a:prstGeom prst="rect">
            <a:avLst/>
          </a:prstGeom>
        </p:spPr>
      </p:pic>
      <p:pic>
        <p:nvPicPr>
          <p:cNvPr id="21" name="Picture 21" descr="Shape&#10;&#10;Description automatically generated">
            <a:extLst>
              <a:ext uri="{FF2B5EF4-FFF2-40B4-BE49-F238E27FC236}">
                <a16:creationId xmlns:a16="http://schemas.microsoft.com/office/drawing/2014/main" id="{0C5B795E-95EB-0421-60E3-96E695353A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883" y="4128103"/>
            <a:ext cx="4694254" cy="82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45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1B0C422-2144-491E-A34A-A0DC4D486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Download the full report today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9DB5A05-99A6-4503-97CD-A38749B660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84126B-53A4-4928-98D2-43C1F934C26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BF5E453-68F6-4FFD-AC21-EA5031F76D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987" y="1781175"/>
            <a:ext cx="11332027" cy="4476750"/>
          </a:xfrm>
        </p:spPr>
        <p:txBody>
          <a:bodyPr/>
          <a:lstStyle/>
          <a:p>
            <a:r>
              <a:rPr lang="en-GB" dirty="0"/>
              <a:t>To download the full report, from </a:t>
            </a:r>
            <a:r>
              <a:rPr lang="en-GB" dirty="0" err="1"/>
              <a:t>Marketreach</a:t>
            </a:r>
            <a:r>
              <a:rPr lang="en-GB" dirty="0"/>
              <a:t> written in collaboration with Accenture, please follow this link: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C399447-C675-19EA-950C-BEC020BD8295}"/>
              </a:ext>
            </a:extLst>
          </p:cNvPr>
          <p:cNvGrpSpPr/>
          <p:nvPr/>
        </p:nvGrpSpPr>
        <p:grpSpPr>
          <a:xfrm>
            <a:off x="3612491" y="3429000"/>
            <a:ext cx="4967018" cy="989421"/>
            <a:chOff x="3670126" y="2590783"/>
            <a:chExt cx="5645063" cy="1222363"/>
          </a:xfrm>
        </p:grpSpPr>
        <p:pic>
          <p:nvPicPr>
            <p:cNvPr id="6" name="Picture 6" descr="Shape&#10;&#10;Description automatically generated">
              <a:extLst>
                <a:ext uri="{FF2B5EF4-FFF2-40B4-BE49-F238E27FC236}">
                  <a16:creationId xmlns:a16="http://schemas.microsoft.com/office/drawing/2014/main" id="{F2321DC6-5811-82FA-34C2-3E78664D1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0126" y="2590783"/>
              <a:ext cx="5645063" cy="1222363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4967277-8835-4FE0-9FE4-32830B7E925C}"/>
                </a:ext>
              </a:extLst>
            </p:cNvPr>
            <p:cNvSpPr/>
            <p:nvPr/>
          </p:nvSpPr>
          <p:spPr>
            <a:xfrm>
              <a:off x="4398271" y="2684590"/>
              <a:ext cx="4152643" cy="103722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Download the report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4456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indoor, computer&#10;&#10;Description automatically generated">
            <a:extLst>
              <a:ext uri="{FF2B5EF4-FFF2-40B4-BE49-F238E27FC236}">
                <a16:creationId xmlns:a16="http://schemas.microsoft.com/office/drawing/2014/main" id="{F142460B-D756-4D7B-9240-6CA71408BE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AD64A09D-E1C2-4967-924E-F999C7722E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www.marketreach.co.uk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01D87F-A61C-46EC-868B-E120930CA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88019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ketreach Colours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E32019"/>
      </a:accent1>
      <a:accent2>
        <a:srgbClr val="E94D47"/>
      </a:accent2>
      <a:accent3>
        <a:srgbClr val="EE7975"/>
      </a:accent3>
      <a:accent4>
        <a:srgbClr val="F3A6A3"/>
      </a:accent4>
      <a:accent5>
        <a:srgbClr val="F9D3D1"/>
      </a:accent5>
      <a:accent6>
        <a:srgbClr val="000000"/>
      </a:accent6>
      <a:hlink>
        <a:srgbClr val="E32019"/>
      </a:hlink>
      <a:folHlink>
        <a:srgbClr val="E94D47"/>
      </a:folHlink>
    </a:clrScheme>
    <a:fontScheme name="Marketreach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BC01A1B6CE214D9E5DE4A74D787689" ma:contentTypeVersion="13" ma:contentTypeDescription="Create a new document." ma:contentTypeScope="" ma:versionID="74b65fa6ad5f30b7832c82fededd3798">
  <xsd:schema xmlns:xsd="http://www.w3.org/2001/XMLSchema" xmlns:xs="http://www.w3.org/2001/XMLSchema" xmlns:p="http://schemas.microsoft.com/office/2006/metadata/properties" xmlns:ns2="63258bcd-d210-4d12-ae87-b1df44544b09" xmlns:ns3="64db751e-9233-4742-988a-d8dba3ab9ba7" targetNamespace="http://schemas.microsoft.com/office/2006/metadata/properties" ma:root="true" ma:fieldsID="4e2f3caf674cbf0c6a7bd2076be7abc6" ns2:_="" ns3:_="">
    <xsd:import namespace="63258bcd-d210-4d12-ae87-b1df44544b09"/>
    <xsd:import namespace="64db751e-9233-4742-988a-d8dba3ab9b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258bcd-d210-4d12-ae87-b1df44544b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b751e-9233-4742-988a-d8dba3ab9ba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4db751e-9233-4742-988a-d8dba3ab9ba7">
      <UserInfo>
        <DisplayName>James Middlehurst</DisplayName>
        <AccountId>41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E68458D-2AC3-472C-8A10-5742E36C46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258bcd-d210-4d12-ae87-b1df44544b09"/>
    <ds:schemaRef ds:uri="64db751e-9233-4742-988a-d8dba3ab9b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6B542C-F749-4F67-869C-B376789CEE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05D857-8CB0-4FC3-869D-E17B14A541D1}">
  <ds:schemaRefs>
    <ds:schemaRef ds:uri="http://schemas.microsoft.com/office/2006/documentManagement/types"/>
    <ds:schemaRef ds:uri="http://schemas.microsoft.com/office/infopath/2007/PartnerControls"/>
    <ds:schemaRef ds:uri="63258bcd-d210-4d12-ae87-b1df44544b09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64db751e-9233-4742-988a-d8dba3ab9ba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</Words>
  <Application>Microsoft Office PowerPoint</Application>
  <PresentationFormat>Widescreen</PresentationFormat>
  <Paragraphs>44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</vt:lpstr>
      <vt:lpstr>Century Gothic</vt:lpstr>
      <vt:lpstr>Impact</vt:lpstr>
      <vt:lpstr>Wingdings</vt:lpstr>
      <vt:lpstr>Office Theme</vt:lpstr>
      <vt:lpstr>6 OCCASIONS WHEN TO USE CUSTOMER MAIL TO DELIVER A POWERFUL CX</vt:lpstr>
      <vt:lpstr>1. when the communication needs to be read thoroughly</vt:lpstr>
      <vt:lpstr>2. when the recipient needs to take action</vt:lpstr>
      <vt:lpstr>3. when the information is important</vt:lpstr>
      <vt:lpstr>4. when the information is complex</vt:lpstr>
      <vt:lpstr>5. when the information needs to be kept</vt:lpstr>
      <vt:lpstr>6. when there are privacy or security concerns</vt:lpstr>
      <vt:lpstr>Download the full report today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CUSTOMER MAIL IN DELIVERING A REMARKABLE CUSTOMER EXPERIENCE (CX)</dc:title>
  <dc:creator/>
  <cp:lastModifiedBy/>
  <cp:revision>76</cp:revision>
  <dcterms:created xsi:type="dcterms:W3CDTF">2022-03-31T15:35:07Z</dcterms:created>
  <dcterms:modified xsi:type="dcterms:W3CDTF">2022-04-28T11:34:34Z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0x01010073BC01A1B6CE214D9E5DE4A74D787689</vt:lpwstr>
  </property>
  <property fmtid="{D5CDD505-2E9C-101B-9397-08002B2CF9AE}" pid="3" name="MSIP_Label_980f36f3-41a5-4f45-a6a2-e224f336accd_Enabled">
    <vt:lpwstr>true</vt:lpwstr>
  </property>
  <property fmtid="{D5CDD505-2E9C-101B-9397-08002B2CF9AE}" pid="4" name="MSIP_Label_980f36f3-41a5-4f45-a6a2-e224f336accd_SetDate">
    <vt:lpwstr>2022-04-28T11:34:19Z</vt:lpwstr>
  </property>
  <property fmtid="{D5CDD505-2E9C-101B-9397-08002B2CF9AE}" pid="5" name="MSIP_Label_980f36f3-41a5-4f45-a6a2-e224f336accd_Method">
    <vt:lpwstr>Standard</vt:lpwstr>
  </property>
  <property fmtid="{D5CDD505-2E9C-101B-9397-08002B2CF9AE}" pid="6" name="MSIP_Label_980f36f3-41a5-4f45-a6a2-e224f336accd_Name">
    <vt:lpwstr>980f36f3-41a5-4f45-a6a2-e224f336accd</vt:lpwstr>
  </property>
  <property fmtid="{D5CDD505-2E9C-101B-9397-08002B2CF9AE}" pid="7" name="MSIP_Label_980f36f3-41a5-4f45-a6a2-e224f336accd_SiteId">
    <vt:lpwstr>7a082108-90dd-41ac-be41-9b8feabee2da</vt:lpwstr>
  </property>
  <property fmtid="{D5CDD505-2E9C-101B-9397-08002B2CF9AE}" pid="8" name="MSIP_Label_980f36f3-41a5-4f45-a6a2-e224f336accd_ActionId">
    <vt:lpwstr>f68d0851-aff5-429b-8f25-ced6ebef5fb2</vt:lpwstr>
  </property>
  <property fmtid="{D5CDD505-2E9C-101B-9397-08002B2CF9AE}" pid="9" name="MSIP_Label_980f36f3-41a5-4f45-a6a2-e224f336accd_ContentBits">
    <vt:lpwstr>2</vt:lpwstr>
  </property>
</Properties>
</file>